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  <p:sldMasterId id="2147483686" r:id="rId4"/>
  </p:sldMasterIdLst>
  <p:notesMasterIdLst>
    <p:notesMasterId r:id="rId25"/>
  </p:notesMasterIdLst>
  <p:handoutMasterIdLst>
    <p:handoutMasterId r:id="rId26"/>
  </p:handoutMasterIdLst>
  <p:sldIdLst>
    <p:sldId id="274" r:id="rId5"/>
    <p:sldId id="430" r:id="rId6"/>
    <p:sldId id="441" r:id="rId7"/>
    <p:sldId id="440" r:id="rId8"/>
    <p:sldId id="420" r:id="rId9"/>
    <p:sldId id="442" r:id="rId10"/>
    <p:sldId id="444" r:id="rId11"/>
    <p:sldId id="443" r:id="rId12"/>
    <p:sldId id="445" r:id="rId13"/>
    <p:sldId id="446" r:id="rId14"/>
    <p:sldId id="447" r:id="rId15"/>
    <p:sldId id="438" r:id="rId16"/>
    <p:sldId id="448" r:id="rId17"/>
    <p:sldId id="449" r:id="rId18"/>
    <p:sldId id="450" r:id="rId19"/>
    <p:sldId id="454" r:id="rId20"/>
    <p:sldId id="451" r:id="rId21"/>
    <p:sldId id="453" r:id="rId22"/>
    <p:sldId id="439" r:id="rId23"/>
    <p:sldId id="428" r:id="rId2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FFF0D9"/>
    <a:srgbClr val="FFA72A"/>
    <a:srgbClr val="F0F5FA"/>
    <a:srgbClr val="1A8AFA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86" autoAdjust="0"/>
    <p:restoredTop sz="94533" autoAdjust="0"/>
  </p:normalViewPr>
  <p:slideViewPr>
    <p:cSldViewPr>
      <p:cViewPr>
        <p:scale>
          <a:sx n="81" d="100"/>
          <a:sy n="81" d="100"/>
        </p:scale>
        <p:origin x="-72" y="1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7/23/2016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7/23/2016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77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396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08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AF1A2-7CDB-4DDE-B139-47E42D2ABB2A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7/23/2016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3920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473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689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9906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11015" y="1752601"/>
            <a:ext cx="10766795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453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1828801"/>
            <a:ext cx="10868369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68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7/23/2016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54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7/23/2016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589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498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148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098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7/23/2016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51016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672A9-4F4A-4A8F-BB10-38A094071E2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7/23/2016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0356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37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33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javascript-applications/" TargetMode="External"/><Relationship Id="rId10" Type="http://schemas.openxmlformats.org/officeDocument/2006/relationships/image" Target="../media/image32.png"/><Relationship Id="rId19" Type="http://schemas.openxmlformats.org/officeDocument/2006/relationships/image" Target="../media/image36.png"/><Relationship Id="rId4" Type="http://schemas.openxmlformats.org/officeDocument/2006/relationships/image" Target="../media/image29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4"/>
          <p:cNvSpPr>
            <a:spLocks noGrp="1"/>
          </p:cNvSpPr>
          <p:nvPr/>
        </p:nvSpPr>
        <p:spPr>
          <a:xfrm>
            <a:off x="3547115" y="278061"/>
            <a:ext cx="7942176" cy="108737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F6D18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Databases</a:t>
            </a:r>
            <a:endParaRPr lang="en-US" dirty="0"/>
          </a:p>
        </p:txBody>
      </p:sp>
      <p:sp>
        <p:nvSpPr>
          <p:cNvPr id="35" name="Subtitle 5"/>
          <p:cNvSpPr>
            <a:spLocks noGrp="1"/>
          </p:cNvSpPr>
          <p:nvPr/>
        </p:nvSpPr>
        <p:spPr>
          <a:xfrm>
            <a:off x="3851914" y="1600200"/>
            <a:ext cx="7637377" cy="699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3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30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28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Relational Databases</a:t>
            </a:r>
            <a:endParaRPr lang="en-US" dirty="0"/>
          </a:p>
        </p:txBody>
      </p:sp>
      <p:sp>
        <p:nvSpPr>
          <p:cNvPr id="36" name="Text Placeholder 6"/>
          <p:cNvSpPr>
            <a:spLocks noGrp="1"/>
          </p:cNvSpPr>
          <p:nvPr/>
        </p:nvSpPr>
        <p:spPr bwMode="auto">
          <a:xfrm>
            <a:off x="677612" y="4153304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37" name="Text Placeholder 7"/>
          <p:cNvSpPr>
            <a:spLocks noGrp="1"/>
          </p:cNvSpPr>
          <p:nvPr/>
        </p:nvSpPr>
        <p:spPr bwMode="auto">
          <a:xfrm>
            <a:off x="677613" y="4623203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38" name="Text Placeholder 10"/>
          <p:cNvSpPr>
            <a:spLocks noGrp="1"/>
          </p:cNvSpPr>
          <p:nvPr/>
        </p:nvSpPr>
        <p:spPr bwMode="auto">
          <a:xfrm>
            <a:off x="677612" y="5128309"/>
            <a:ext cx="3187613" cy="363552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39" name="Text Placeholder 11"/>
          <p:cNvSpPr>
            <a:spLocks noGrp="1"/>
          </p:cNvSpPr>
          <p:nvPr/>
        </p:nvSpPr>
        <p:spPr bwMode="auto">
          <a:xfrm>
            <a:off x="677612" y="5469471"/>
            <a:ext cx="3187613" cy="3312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40" name="Picture 39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83" y="2706339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43" name="Picture 42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739183" y="1349495"/>
            <a:ext cx="2175525" cy="83855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44" name="Picture 43" descr="http://softuni.bg" title="SoftUni Code Wizar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37012" y="3165743"/>
            <a:ext cx="2278271" cy="2500255"/>
          </a:xfrm>
          <a:prstGeom prst="rect">
            <a:avLst/>
          </a:prstGeom>
        </p:spPr>
      </p:pic>
      <p:pic>
        <p:nvPicPr>
          <p:cNvPr id="1026" name="Picture 2" descr="E:\2.Work\98-361\resources\images\db.firstpagelogo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401" y="2956066"/>
            <a:ext cx="2919610" cy="291961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0"/>
            <a:ext cx="11582400" cy="1143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Entity-relationship diagrams (ERDs) </a:t>
            </a:r>
            <a:r>
              <a:rPr lang="en-US" sz="2800" dirty="0"/>
              <a:t>are used to model entities, their attributes, and the relationships among entities. </a:t>
            </a:r>
            <a:endParaRPr lang="en-US" sz="2800" dirty="0" smtClean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Entity-Relationship Diagrams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5612" y="3657600"/>
            <a:ext cx="7105852" cy="12954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2800" dirty="0" smtClean="0"/>
          </a:p>
        </p:txBody>
      </p:sp>
      <p:pic>
        <p:nvPicPr>
          <p:cNvPr id="8195" name="Picture 3" descr="E:\2.Work\98-361\resources\images\db.erdexample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12" y="2715495"/>
            <a:ext cx="3246315" cy="317961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E:\2.Work\98-361\resources\images\db.erdlegend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2" y="2701566"/>
            <a:ext cx="4519612" cy="320746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14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582400" cy="12954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50000"/>
                  </a:schemeClr>
                </a:solidFill>
              </a:rPr>
              <a:t>Entity-relationship modeling </a:t>
            </a:r>
            <a:r>
              <a:rPr lang="en-US" sz="3000" dirty="0"/>
              <a:t>is a process used to create the conceptual data model of a system</a:t>
            </a:r>
            <a:endParaRPr lang="en-US" sz="3000" dirty="0" smtClean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Relational Database Design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36360" y="3048000"/>
            <a:ext cx="7105852" cy="252046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000" dirty="0" smtClean="0"/>
              <a:t>The basic building blocks of an ERD are: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Entity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Attribute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Relationship</a:t>
            </a:r>
          </a:p>
        </p:txBody>
      </p:sp>
      <p:pic>
        <p:nvPicPr>
          <p:cNvPr id="9218" name="Picture 2" descr="E:\2.Work\98-361\resources\images\db.erd.entityattributerelationshi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1" y="2692546"/>
            <a:ext cx="2182893" cy="32313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03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5715000"/>
            <a:ext cx="10363200" cy="695951"/>
          </a:xfrm>
        </p:spPr>
        <p:txBody>
          <a:bodyPr/>
          <a:lstStyle/>
          <a:p>
            <a:r>
              <a:rPr lang="en-GB" sz="4500" dirty="0" smtClean="0"/>
              <a:t>Mapping ERDs to a Relational Database</a:t>
            </a:r>
            <a:endParaRPr lang="en-US" sz="4500" dirty="0"/>
          </a:p>
        </p:txBody>
      </p:sp>
      <p:pic>
        <p:nvPicPr>
          <p:cNvPr id="10242" name="Picture 2" descr="E:\2.Work\98-361\resources\images\db.relationaldb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412" y="990600"/>
            <a:ext cx="6648450" cy="381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912812" y="4953000"/>
            <a:ext cx="10363200" cy="695951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500" dirty="0" smtClean="0"/>
              <a:t>Demo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383342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6493" y="5562600"/>
            <a:ext cx="10363200" cy="820600"/>
          </a:xfrm>
        </p:spPr>
        <p:txBody>
          <a:bodyPr/>
          <a:lstStyle/>
          <a:p>
            <a:r>
              <a:rPr lang="en-US" dirty="0" smtClean="0"/>
              <a:t>Data Normalization</a:t>
            </a:r>
            <a:endParaRPr lang="en-US" dirty="0"/>
          </a:p>
        </p:txBody>
      </p:sp>
      <p:pic>
        <p:nvPicPr>
          <p:cNvPr id="1026" name="Picture 2" descr="E:\2.Work\98-361\resources\images\db.normalization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12" y="1295400"/>
            <a:ext cx="3886200" cy="3886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70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582400" cy="12954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dirty="0"/>
              <a:t>The process of </a:t>
            </a:r>
            <a:r>
              <a:rPr lang="en-US" sz="3000" b="1" dirty="0" smtClean="0">
                <a:solidFill>
                  <a:schemeClr val="tx2">
                    <a:lumMod val="50000"/>
                  </a:schemeClr>
                </a:solidFill>
              </a:rPr>
              <a:t>Data Normalization </a:t>
            </a:r>
            <a:r>
              <a:rPr lang="en-US" sz="3000" dirty="0" smtClean="0"/>
              <a:t>ensures </a:t>
            </a:r>
            <a:r>
              <a:rPr lang="en-US" sz="3000" dirty="0"/>
              <a:t>that a database design is free of any problems that could lead to loss of data integrity</a:t>
            </a:r>
            <a:endParaRPr lang="en-US" sz="3000" dirty="0" smtClean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Data Normalization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395409" y="2743200"/>
            <a:ext cx="7375403" cy="30480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000" dirty="0" smtClean="0"/>
              <a:t>There are 3 main problems (anomalies) that could appear around the database design:</a:t>
            </a:r>
            <a:endParaRPr lang="en-US" sz="3000" dirty="0" smtClean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Insert Anomaly</a:t>
            </a:r>
            <a:endParaRPr lang="en-US" sz="2800" dirty="0" smtClean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Delete Anomaly</a:t>
            </a:r>
            <a:endParaRPr lang="en-US" sz="2800" dirty="0" smtClean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Update Anomaly</a:t>
            </a:r>
            <a:endParaRPr lang="en-US" sz="2800" dirty="0" smtClean="0"/>
          </a:p>
        </p:txBody>
      </p:sp>
      <p:pic>
        <p:nvPicPr>
          <p:cNvPr id="2050" name="Picture 2" descr="E:\2.Work\98-361\resources\images\db.anomal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2" y="2995612"/>
            <a:ext cx="3810000" cy="25431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30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582400" cy="12954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dirty="0" smtClean="0"/>
              <a:t>There are several forms, trough which the normalization process goes, in order to avoid the appearance of any problems.</a:t>
            </a: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Data Normalization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395409" y="2743200"/>
            <a:ext cx="6232403" cy="30480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000" dirty="0" smtClean="0"/>
              <a:t>The 3 main forms of normalization we will go trough are: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First Normal Form</a:t>
            </a:r>
            <a:endParaRPr lang="en-US" sz="2800" dirty="0" smtClean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Second Formal Form</a:t>
            </a:r>
            <a:endParaRPr lang="en-US" sz="2800" dirty="0" smtClean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Third Formal Form</a:t>
            </a:r>
            <a:endParaRPr lang="en-US" sz="2800" dirty="0" smtClean="0"/>
          </a:p>
        </p:txBody>
      </p:sp>
      <p:pic>
        <p:nvPicPr>
          <p:cNvPr id="3075" name="Picture 3" descr="E:\2.Work\98-361\resources\images\db.normalization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039" y="2571750"/>
            <a:ext cx="3935866" cy="33909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27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582400" cy="12954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50000"/>
                  </a:schemeClr>
                </a:solidFill>
              </a:rPr>
              <a:t>First normal form</a:t>
            </a:r>
            <a:r>
              <a:rPr lang="en-US" sz="3000" dirty="0">
                <a:solidFill>
                  <a:schemeClr val="tx2">
                    <a:lumMod val="50000"/>
                  </a:schemeClr>
                </a:solidFill>
              </a:rPr>
              <a:t> (</a:t>
            </a:r>
            <a:r>
              <a:rPr lang="en-US" sz="3000" b="1" dirty="0">
                <a:solidFill>
                  <a:schemeClr val="tx2">
                    <a:lumMod val="50000"/>
                  </a:schemeClr>
                </a:solidFill>
              </a:rPr>
              <a:t>1NF</a:t>
            </a:r>
            <a:r>
              <a:rPr lang="en-US" sz="3000" dirty="0" smtClean="0">
                <a:solidFill>
                  <a:schemeClr val="tx2">
                    <a:lumMod val="50000"/>
                  </a:schemeClr>
                </a:solidFill>
              </a:rPr>
              <a:t>) </a:t>
            </a:r>
            <a:r>
              <a:rPr lang="en-US" sz="3000" dirty="0"/>
              <a:t>is a property of a </a:t>
            </a:r>
            <a:r>
              <a:rPr lang="en-US" sz="3000" dirty="0" smtClean="0"/>
              <a:t>relation</a:t>
            </a:r>
            <a:r>
              <a:rPr lang="en-US" sz="3000" dirty="0"/>
              <a:t> </a:t>
            </a:r>
            <a:r>
              <a:rPr lang="en-US" sz="3000" dirty="0" smtClean="0"/>
              <a:t>in </a:t>
            </a:r>
            <a:r>
              <a:rPr lang="en-US" sz="3000" dirty="0"/>
              <a:t>a relational </a:t>
            </a:r>
            <a:r>
              <a:rPr lang="en-US" sz="3000" dirty="0" smtClean="0"/>
              <a:t>database</a:t>
            </a: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First Normal Form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395409" y="2743200"/>
            <a:ext cx="11337803" cy="34290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000" dirty="0"/>
              <a:t>A relation is in first normal form </a:t>
            </a:r>
            <a:r>
              <a:rPr lang="en-US" sz="3000" dirty="0" smtClean="0"/>
              <a:t>if: </a:t>
            </a:r>
          </a:p>
          <a:p>
            <a:pPr>
              <a:lnSpc>
                <a:spcPct val="100000"/>
              </a:lnSpc>
            </a:pPr>
            <a:endParaRPr lang="en-US" sz="3000" dirty="0" smtClean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the</a:t>
            </a:r>
            <a:r>
              <a:rPr lang="en-US" sz="2800" dirty="0"/>
              <a:t> domain of each attribute contains only </a:t>
            </a:r>
            <a:r>
              <a:rPr lang="en-US" sz="2800" dirty="0" smtClean="0"/>
              <a:t>atomic (</a:t>
            </a:r>
            <a:r>
              <a:rPr lang="en-US" sz="2800" dirty="0"/>
              <a:t>indivisible) </a:t>
            </a:r>
            <a:r>
              <a:rPr lang="en-US" sz="2800" dirty="0" smtClean="0"/>
              <a:t>values</a:t>
            </a:r>
          </a:p>
          <a:p>
            <a:pPr marL="377887" lvl="1" indent="0">
              <a:lnSpc>
                <a:spcPct val="100000"/>
              </a:lnSpc>
              <a:buNone/>
            </a:pPr>
            <a:endParaRPr lang="en-US" sz="2800" dirty="0" smtClean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the </a:t>
            </a:r>
            <a:r>
              <a:rPr lang="en-US" sz="2800" dirty="0"/>
              <a:t>value of each attribute contains only a single value from that domain.</a:t>
            </a:r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5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582400" cy="12954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dirty="0"/>
              <a:t>A table that is in </a:t>
            </a:r>
            <a:r>
              <a:rPr lang="en-US" sz="3000" b="1" dirty="0" smtClean="0">
                <a:solidFill>
                  <a:schemeClr val="tx2">
                    <a:lumMod val="50000"/>
                  </a:schemeClr>
                </a:solidFill>
              </a:rPr>
              <a:t>First normal </a:t>
            </a:r>
            <a:r>
              <a:rPr lang="en-US" sz="3000" b="1" dirty="0">
                <a:solidFill>
                  <a:schemeClr val="tx2">
                    <a:lumMod val="50000"/>
                  </a:schemeClr>
                </a:solidFill>
              </a:rPr>
              <a:t>form (1NF) </a:t>
            </a:r>
            <a:r>
              <a:rPr lang="en-US" sz="3000" dirty="0"/>
              <a:t>must meet additional criteria if it is to qualify for </a:t>
            </a:r>
            <a:r>
              <a:rPr lang="en-US" sz="3000" b="1" dirty="0" smtClean="0">
                <a:solidFill>
                  <a:schemeClr val="tx2">
                    <a:lumMod val="50000"/>
                  </a:schemeClr>
                </a:solidFill>
              </a:rPr>
              <a:t>Second </a:t>
            </a:r>
            <a:r>
              <a:rPr lang="en-US" sz="3000" b="1" dirty="0">
                <a:solidFill>
                  <a:schemeClr val="tx2">
                    <a:lumMod val="50000"/>
                  </a:schemeClr>
                </a:solidFill>
              </a:rPr>
              <a:t>normal </a:t>
            </a:r>
            <a:r>
              <a:rPr lang="en-US" sz="3000" b="1" dirty="0" smtClean="0">
                <a:solidFill>
                  <a:schemeClr val="tx2">
                    <a:lumMod val="50000"/>
                  </a:schemeClr>
                </a:solidFill>
              </a:rPr>
              <a:t>form</a:t>
            </a:r>
            <a:r>
              <a:rPr lang="bg-BG" sz="3000" b="1" dirty="0" smtClean="0">
                <a:solidFill>
                  <a:schemeClr val="tx2">
                    <a:lumMod val="50000"/>
                  </a:schemeClr>
                </a:solidFill>
              </a:rPr>
              <a:t> (</a:t>
            </a:r>
            <a:r>
              <a:rPr lang="en-US" sz="3000" b="1" dirty="0" smtClean="0">
                <a:solidFill>
                  <a:schemeClr val="tx2">
                    <a:lumMod val="50000"/>
                  </a:schemeClr>
                </a:solidFill>
              </a:rPr>
              <a:t>2NF)</a:t>
            </a:r>
            <a:r>
              <a:rPr lang="en-US" sz="3000" dirty="0" smtClean="0"/>
              <a:t>.</a:t>
            </a: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Second</a:t>
            </a:r>
            <a:r>
              <a:rPr lang="en-US" dirty="0" smtClean="0"/>
              <a:t> Normal Form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395409" y="2514600"/>
            <a:ext cx="11337803" cy="41148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000" dirty="0"/>
              <a:t>A</a:t>
            </a:r>
            <a:r>
              <a:rPr lang="en-US" sz="3000" dirty="0" smtClean="0"/>
              <a:t> </a:t>
            </a:r>
            <a:r>
              <a:rPr lang="en-US" sz="3000" dirty="0"/>
              <a:t>table is in </a:t>
            </a:r>
            <a:r>
              <a:rPr lang="en-US" sz="3000" dirty="0" smtClean="0"/>
              <a:t>Second normal form if: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I</a:t>
            </a:r>
            <a:r>
              <a:rPr lang="en-US" sz="2800" dirty="0" smtClean="0"/>
              <a:t>t </a:t>
            </a:r>
            <a:r>
              <a:rPr lang="en-US" sz="2800" dirty="0"/>
              <a:t>is </a:t>
            </a:r>
            <a:r>
              <a:rPr lang="en-US" sz="2800" dirty="0" smtClean="0"/>
              <a:t>in First normal form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Every non-prime attribute of the table is </a:t>
            </a:r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functionally dependent </a:t>
            </a:r>
            <a:r>
              <a:rPr lang="en-US" sz="2800" dirty="0" smtClean="0"/>
              <a:t>on the whole of every candidate key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000" dirty="0" smtClean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b="1" dirty="0" smtClean="0">
                <a:solidFill>
                  <a:schemeClr val="tx2">
                    <a:lumMod val="50000"/>
                  </a:schemeClr>
                </a:solidFill>
              </a:rPr>
              <a:t>Functional dependency </a:t>
            </a:r>
            <a:r>
              <a:rPr lang="en-US" sz="2800" dirty="0"/>
              <a:t>is a constraint that describes the relationship between attributes in a </a:t>
            </a:r>
            <a:r>
              <a:rPr lang="en-US" sz="2800" dirty="0" smtClean="0"/>
              <a:t>relation.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3270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582400" cy="1066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50000"/>
                  </a:schemeClr>
                </a:solidFill>
              </a:rPr>
              <a:t>Third normal form</a:t>
            </a:r>
            <a:r>
              <a:rPr lang="en-US" sz="3000" dirty="0"/>
              <a:t> is a normal form that is used </a:t>
            </a:r>
            <a:r>
              <a:rPr lang="en-US" sz="3000" dirty="0" smtClean="0"/>
              <a:t>to </a:t>
            </a:r>
            <a:r>
              <a:rPr lang="en-US" sz="3000" dirty="0"/>
              <a:t>reduce the duplication of data and ensure referential </a:t>
            </a:r>
            <a:r>
              <a:rPr lang="en-US" sz="3000" dirty="0" smtClean="0"/>
              <a:t>integrity</a:t>
            </a: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Third Normal Form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358651" y="2971800"/>
            <a:ext cx="11185404" cy="32004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000" dirty="0" smtClean="0"/>
              <a:t>Third normal form is met only when: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000" dirty="0" smtClean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Second normal form is met</a:t>
            </a:r>
          </a:p>
          <a:p>
            <a:pPr marL="377887" lvl="1" indent="0">
              <a:lnSpc>
                <a:spcPct val="100000"/>
              </a:lnSpc>
              <a:buNone/>
            </a:pPr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There is no functional dependency between non-key attributes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9361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89035" y="1600200"/>
            <a:ext cx="7503635" cy="4495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000" dirty="0" smtClean="0"/>
              <a:t>What are Databases?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What are Relational Databases?</a:t>
            </a:r>
            <a:endParaRPr lang="en-US" sz="3000" dirty="0" smtClean="0"/>
          </a:p>
          <a:p>
            <a:pPr>
              <a:lnSpc>
                <a:spcPct val="100000"/>
              </a:lnSpc>
            </a:pPr>
            <a:r>
              <a:rPr lang="en-US" sz="3000" dirty="0" smtClean="0"/>
              <a:t>What are Entity-Relationship Diagrams?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What is Data Normalization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First normal form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Second normal form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Third normal form</a:t>
            </a:r>
            <a:endParaRPr lang="en-US" sz="28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9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916" y="2438399"/>
            <a:ext cx="4148786" cy="30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28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212" y="1219200"/>
            <a:ext cx="7924800" cy="474114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What are Databases?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Relational Databases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Concept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Design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Entity-Relationship Diagrams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Database Normalization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First, Second, Third Normal Forms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0"/>
            <a:ext cx="9577597" cy="1110780"/>
          </a:xfrm>
        </p:spPr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10" y="1624511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5"/>
              </a:rPr>
              <a:t>https://softuni.bg/courses/javascript-applications/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90250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9562" y="3048000"/>
            <a:ext cx="7070603" cy="2590800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/>
              <a:t>A</a:t>
            </a:r>
            <a:r>
              <a:rPr lang="en-US" sz="2800" dirty="0" smtClean="0"/>
              <a:t> </a:t>
            </a:r>
            <a:r>
              <a:rPr lang="en-US" sz="2800" dirty="0"/>
              <a:t>database allows you to store, maintain, and retrieve important </a:t>
            </a:r>
            <a:r>
              <a:rPr lang="en-US" sz="2800" dirty="0" smtClean="0"/>
              <a:t>data</a:t>
            </a:r>
            <a:endParaRPr lang="en-US" sz="2800" dirty="0"/>
          </a:p>
          <a:p>
            <a:pPr lvl="1">
              <a:lnSpc>
                <a:spcPct val="100000"/>
              </a:lnSpc>
            </a:pPr>
            <a:endParaRPr lang="en-US" sz="2800" dirty="0" smtClean="0"/>
          </a:p>
          <a:p>
            <a:pPr lvl="1">
              <a:lnSpc>
                <a:spcPct val="100000"/>
              </a:lnSpc>
            </a:pPr>
            <a:r>
              <a:rPr lang="en-US" sz="2800" dirty="0"/>
              <a:t>If a database is </a:t>
            </a:r>
            <a:r>
              <a:rPr lang="en-US" sz="2800" dirty="0" smtClean="0"/>
              <a:t>designed properly, </a:t>
            </a:r>
            <a:r>
              <a:rPr lang="en-US" sz="2800" dirty="0"/>
              <a:t>it can </a:t>
            </a:r>
            <a:r>
              <a:rPr lang="en-US" sz="2800" dirty="0" smtClean="0"/>
              <a:t>have multiple applications</a:t>
            </a: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Databases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5612" y="1295401"/>
            <a:ext cx="11582400" cy="14478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000" dirty="0" smtClean="0"/>
              <a:t>A </a:t>
            </a:r>
            <a:r>
              <a:rPr lang="en-US" sz="3000" b="1" dirty="0" smtClean="0">
                <a:solidFill>
                  <a:schemeClr val="tx2">
                    <a:lumMod val="50000"/>
                  </a:schemeClr>
                </a:solidFill>
              </a:rPr>
              <a:t>Database</a:t>
            </a:r>
            <a:r>
              <a:rPr lang="en-US" sz="30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3000" dirty="0" smtClean="0"/>
              <a:t>is an organized collection of data that is managed as a single unit</a:t>
            </a:r>
          </a:p>
        </p:txBody>
      </p:sp>
      <p:pic>
        <p:nvPicPr>
          <p:cNvPr id="2" name="Picture 2" descr="E:\2.Work\98-361\resources\images\db.multip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012" y="2919046"/>
            <a:ext cx="4748660" cy="32004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93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Databases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5612" y="1142999"/>
            <a:ext cx="11353800" cy="5105399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dirty="0" smtClean="0"/>
              <a:t>The database mana</a:t>
            </a:r>
            <a:r>
              <a:rPr lang="en-US" sz="2800" dirty="0"/>
              <a:t>ge</a:t>
            </a:r>
            <a:r>
              <a:rPr lang="en-US" sz="2800" dirty="0" smtClean="0"/>
              <a:t>ment is done by the so called 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</a:rPr>
              <a:t>Database Management Systems (DBMS)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800" dirty="0" smtClean="0"/>
              <a:t>A DBMS is a </a:t>
            </a:r>
            <a:r>
              <a:rPr lang="en-US" sz="2800" dirty="0"/>
              <a:t>computer software application that interacts with the user, other applications, and the database itself to capture and analyze data. </a:t>
            </a:r>
            <a:endParaRPr lang="en-US" sz="2800" dirty="0" smtClean="0"/>
          </a:p>
          <a:p>
            <a:pPr marL="0" indent="0">
              <a:lnSpc>
                <a:spcPct val="100000"/>
              </a:lnSpc>
              <a:buNone/>
            </a:pPr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800" dirty="0" smtClean="0"/>
              <a:t>There are different types of DBMS, such as: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RDBMS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ODBMS</a:t>
            </a:r>
          </a:p>
        </p:txBody>
      </p:sp>
    </p:spTree>
    <p:extLst>
      <p:ext uri="{BB962C8B-B14F-4D97-AF65-F5344CB8AC3E}">
        <p14:creationId xmlns:p14="http://schemas.microsoft.com/office/powerpoint/2010/main" val="52622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401" y="5334000"/>
            <a:ext cx="10363200" cy="820600"/>
          </a:xfrm>
        </p:spPr>
        <p:txBody>
          <a:bodyPr/>
          <a:lstStyle/>
          <a:p>
            <a:r>
              <a:rPr lang="en-US" dirty="0" smtClean="0"/>
              <a:t>Relational Databases</a:t>
            </a:r>
            <a:endParaRPr lang="en-US" dirty="0"/>
          </a:p>
        </p:txBody>
      </p:sp>
      <p:pic>
        <p:nvPicPr>
          <p:cNvPr id="3074" name="Picture 2" descr="E:\2.Work\98-361\resources\images\db.relational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101" y="914400"/>
            <a:ext cx="6781800" cy="38147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49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582400" cy="12954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dirty="0"/>
              <a:t>A </a:t>
            </a:r>
            <a:r>
              <a:rPr lang="en-US" sz="3000" b="1" dirty="0" smtClean="0">
                <a:solidFill>
                  <a:schemeClr val="tx2">
                    <a:lumMod val="50000"/>
                  </a:schemeClr>
                </a:solidFill>
              </a:rPr>
              <a:t>Relational Database </a:t>
            </a:r>
            <a:r>
              <a:rPr lang="en-US" sz="3000" dirty="0" smtClean="0"/>
              <a:t>is </a:t>
            </a:r>
            <a:r>
              <a:rPr lang="en-US" sz="3000" dirty="0"/>
              <a:t>a collection of interrelated data based on the relational model</a:t>
            </a:r>
            <a:endParaRPr lang="en-US" sz="3000" dirty="0" smtClean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Relational Databases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360160" y="2672862"/>
            <a:ext cx="7105852" cy="3727938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dirty="0" smtClean="0"/>
              <a:t>A Relational Database organizes </a:t>
            </a:r>
            <a:r>
              <a:rPr lang="en-US" sz="2800" dirty="0"/>
              <a:t>data in </a:t>
            </a:r>
            <a:r>
              <a:rPr lang="en-US" sz="2800" dirty="0" smtClean="0"/>
              <a:t>two-dimensional </a:t>
            </a:r>
            <a:r>
              <a:rPr lang="en-US" sz="2800" dirty="0"/>
              <a:t>tables consisting of columns and </a:t>
            </a:r>
            <a:r>
              <a:rPr lang="en-US" sz="2800" dirty="0" smtClean="0"/>
              <a:t>rows</a:t>
            </a:r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sz="2800" dirty="0" smtClean="0"/>
              <a:t>The rows are often called – </a:t>
            </a:r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records</a:t>
            </a:r>
            <a:r>
              <a:rPr lang="en-US" sz="2800" dirty="0" smtClean="0"/>
              <a:t>, and the columns are often called – </a:t>
            </a:r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fields</a:t>
            </a:r>
            <a:endParaRPr lang="en-US" sz="2800" dirty="0" smtClean="0"/>
          </a:p>
        </p:txBody>
      </p:sp>
      <p:pic>
        <p:nvPicPr>
          <p:cNvPr id="4098" name="Picture 2" descr="E:\2.Work\98-361\resources\images\db.tabl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093" y="2672862"/>
            <a:ext cx="3654669" cy="365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67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878" y="5562600"/>
            <a:ext cx="10363200" cy="820600"/>
          </a:xfrm>
        </p:spPr>
        <p:txBody>
          <a:bodyPr/>
          <a:lstStyle/>
          <a:p>
            <a:r>
              <a:rPr lang="en-US" dirty="0" smtClean="0"/>
              <a:t>Relational Database Design</a:t>
            </a:r>
            <a:endParaRPr lang="en-US" dirty="0"/>
          </a:p>
        </p:txBody>
      </p:sp>
      <p:pic>
        <p:nvPicPr>
          <p:cNvPr id="5124" name="Picture 4" descr="E:\2.Work\98-361\resources\images\db.relationaldbdesig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578" y="609599"/>
            <a:ext cx="5257800" cy="46097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2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582400" cy="12954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Relational database design </a:t>
            </a:r>
            <a:r>
              <a:rPr lang="en-US" sz="2800" dirty="0"/>
              <a:t>is the process of determining the appropriate relational database structure to </a:t>
            </a:r>
            <a:r>
              <a:rPr lang="en-US" sz="2800" dirty="0" smtClean="0"/>
              <a:t>satisfy the current </a:t>
            </a:r>
            <a:r>
              <a:rPr lang="en-US" sz="2800" dirty="0"/>
              <a:t>business requirements</a:t>
            </a:r>
            <a:endParaRPr lang="en-US" sz="2800" dirty="0" smtClean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Relational Database Design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360160" y="2667000"/>
            <a:ext cx="7105852" cy="32004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dirty="0" smtClean="0"/>
              <a:t>Develop a mission</a:t>
            </a:r>
          </a:p>
          <a:p>
            <a:pPr>
              <a:lnSpc>
                <a:spcPct val="100000"/>
              </a:lnSpc>
            </a:pPr>
            <a:r>
              <a:rPr lang="en-US" sz="2800" dirty="0" smtClean="0"/>
              <a:t>Determine the data</a:t>
            </a:r>
          </a:p>
          <a:p>
            <a:pPr>
              <a:lnSpc>
                <a:spcPct val="100000"/>
              </a:lnSpc>
            </a:pPr>
            <a:r>
              <a:rPr lang="en-US" sz="2800" dirty="0" smtClean="0"/>
              <a:t>Divide the data into tables</a:t>
            </a:r>
          </a:p>
          <a:p>
            <a:pPr>
              <a:lnSpc>
                <a:spcPct val="100000"/>
              </a:lnSpc>
            </a:pPr>
            <a:r>
              <a:rPr lang="en-US" sz="2800" dirty="0" smtClean="0"/>
              <a:t>Choose primary keys, Identify relationships</a:t>
            </a:r>
          </a:p>
          <a:p>
            <a:pPr>
              <a:lnSpc>
                <a:spcPct val="100000"/>
              </a:lnSpc>
            </a:pPr>
            <a:r>
              <a:rPr lang="en-US" sz="2800" dirty="0" smtClean="0"/>
              <a:t>Apply normalization process</a:t>
            </a:r>
          </a:p>
        </p:txBody>
      </p:sp>
      <p:pic>
        <p:nvPicPr>
          <p:cNvPr id="6146" name="Picture 2" descr="E:\2.Work\98-361\resources\images\db.relationalplann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2286000"/>
            <a:ext cx="4114800" cy="4114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77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6493" y="5562600"/>
            <a:ext cx="10363200" cy="820600"/>
          </a:xfrm>
        </p:spPr>
        <p:txBody>
          <a:bodyPr/>
          <a:lstStyle/>
          <a:p>
            <a:r>
              <a:rPr lang="en-US" dirty="0" smtClean="0"/>
              <a:t>Entity-Relationship Diagrams</a:t>
            </a:r>
            <a:endParaRPr lang="en-US" dirty="0"/>
          </a:p>
        </p:txBody>
      </p:sp>
      <p:pic>
        <p:nvPicPr>
          <p:cNvPr id="7171" name="Picture 3" descr="E:\2.Work\98-361\resources\images\db.erd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2" y="1676399"/>
            <a:ext cx="4602162" cy="325749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11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767</Words>
  <Application>Microsoft Office PowerPoint</Application>
  <PresentationFormat>Custom</PresentationFormat>
  <Paragraphs>151</Paragraphs>
  <Slides>20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SoftUni 16x9</vt:lpstr>
      <vt:lpstr>3_SoftUni 16x9</vt:lpstr>
      <vt:lpstr>2_SoftUni 16x9</vt:lpstr>
      <vt:lpstr>PowerPoint Presentation</vt:lpstr>
      <vt:lpstr>Table of Contents</vt:lpstr>
      <vt:lpstr>PowerPoint Presentation</vt:lpstr>
      <vt:lpstr>PowerPoint Presentation</vt:lpstr>
      <vt:lpstr>Relational Databases</vt:lpstr>
      <vt:lpstr>PowerPoint Presentation</vt:lpstr>
      <vt:lpstr>Relational Database Design</vt:lpstr>
      <vt:lpstr>PowerPoint Presentation</vt:lpstr>
      <vt:lpstr>Entity-Relationship Diagrams</vt:lpstr>
      <vt:lpstr>PowerPoint Presentation</vt:lpstr>
      <vt:lpstr>PowerPoint Presentation</vt:lpstr>
      <vt:lpstr>Mapping ERDs to a Relational Database</vt:lpstr>
      <vt:lpstr>Data Normalization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Questions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Чертане с цикли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2016-07-23T17:35:51Z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